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27C38-646D-47EA-B128-F7E80718956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4A3D-B7E1-4E14-85AA-D0E09FC7AD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 idx="1"/>
          </p:cNvCxnSpPr>
          <p:nvPr userDrawn="1"/>
        </p:nvCxnSpPr>
        <p:spPr>
          <a:xfrm>
            <a:off x="0" y="0"/>
            <a:ext cx="15" cy="636632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a:endCxn id="8" idx="3"/>
          </p:cNvCxnSpPr>
          <p:nvPr userDrawn="1"/>
        </p:nvCxnSpPr>
        <p:spPr>
          <a:xfrm>
            <a:off x="12188840" y="0"/>
            <a:ext cx="0" cy="636632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userDrawn="1"/>
        </p:nvCxnSpPr>
        <p:spPr>
          <a:xfrm>
            <a:off x="0" y="0"/>
            <a:ext cx="12193572"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612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27C38-646D-47EA-B128-F7E80718956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4A3D-B7E1-4E14-85AA-D0E09FC7ADAB}" type="slidenum">
              <a:rPr lang="en-US" smtClean="0"/>
              <a:t>‹#›</a:t>
            </a:fld>
            <a:endParaRPr lang="en-US"/>
          </a:p>
        </p:txBody>
      </p:sp>
    </p:spTree>
    <p:extLst>
      <p:ext uri="{BB962C8B-B14F-4D97-AF65-F5344CB8AC3E}">
        <p14:creationId xmlns:p14="http://schemas.microsoft.com/office/powerpoint/2010/main" val="176147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27C38-646D-47EA-B128-F7E80718956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4A3D-B7E1-4E14-85AA-D0E09FC7ADAB}" type="slidenum">
              <a:rPr lang="en-US" smtClean="0"/>
              <a:t>‹#›</a:t>
            </a:fld>
            <a:endParaRPr lang="en-US"/>
          </a:p>
        </p:txBody>
      </p:sp>
    </p:spTree>
    <p:extLst>
      <p:ext uri="{BB962C8B-B14F-4D97-AF65-F5344CB8AC3E}">
        <p14:creationId xmlns:p14="http://schemas.microsoft.com/office/powerpoint/2010/main" val="197557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27C38-646D-47EA-B128-F7E80718956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4A3D-B7E1-4E14-85AA-D0E09FC7ADAB}" type="slidenum">
              <a:rPr lang="en-US" smtClean="0"/>
              <a:t>‹#›</a:t>
            </a:fld>
            <a:endParaRPr lang="en-US"/>
          </a:p>
        </p:txBody>
      </p:sp>
    </p:spTree>
    <p:extLst>
      <p:ext uri="{BB962C8B-B14F-4D97-AF65-F5344CB8AC3E}">
        <p14:creationId xmlns:p14="http://schemas.microsoft.com/office/powerpoint/2010/main" val="101520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927C38-646D-47EA-B128-F7E807189563}"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4A3D-B7E1-4E14-85AA-D0E09FC7AD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86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27C38-646D-47EA-B128-F7E807189563}"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4A3D-B7E1-4E14-85AA-D0E09FC7ADAB}" type="slidenum">
              <a:rPr lang="en-US" smtClean="0"/>
              <a:t>‹#›</a:t>
            </a:fld>
            <a:endParaRPr lang="en-US"/>
          </a:p>
        </p:txBody>
      </p:sp>
    </p:spTree>
    <p:extLst>
      <p:ext uri="{BB962C8B-B14F-4D97-AF65-F5344CB8AC3E}">
        <p14:creationId xmlns:p14="http://schemas.microsoft.com/office/powerpoint/2010/main" val="407512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27C38-646D-47EA-B128-F7E807189563}"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54A3D-B7E1-4E14-85AA-D0E09FC7ADAB}" type="slidenum">
              <a:rPr lang="en-US" smtClean="0"/>
              <a:t>‹#›</a:t>
            </a:fld>
            <a:endParaRPr lang="en-US"/>
          </a:p>
        </p:txBody>
      </p:sp>
    </p:spTree>
    <p:extLst>
      <p:ext uri="{BB962C8B-B14F-4D97-AF65-F5344CB8AC3E}">
        <p14:creationId xmlns:p14="http://schemas.microsoft.com/office/powerpoint/2010/main" val="264203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27C38-646D-47EA-B128-F7E807189563}"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54A3D-B7E1-4E14-85AA-D0E09FC7ADAB}" type="slidenum">
              <a:rPr lang="en-US" smtClean="0"/>
              <a:t>‹#›</a:t>
            </a:fld>
            <a:endParaRPr lang="en-US"/>
          </a:p>
        </p:txBody>
      </p:sp>
    </p:spTree>
    <p:extLst>
      <p:ext uri="{BB962C8B-B14F-4D97-AF65-F5344CB8AC3E}">
        <p14:creationId xmlns:p14="http://schemas.microsoft.com/office/powerpoint/2010/main" val="103250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927C38-646D-47EA-B128-F7E807189563}" type="datetimeFigureOut">
              <a:rPr lang="en-US" smtClean="0"/>
              <a:t>9/28/2016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E754A3D-B7E1-4E14-85AA-D0E09FC7ADAB}" type="slidenum">
              <a:rPr lang="en-US" smtClean="0"/>
              <a:t>‹#›</a:t>
            </a:fld>
            <a:endParaRPr lang="en-US"/>
          </a:p>
        </p:txBody>
      </p:sp>
    </p:spTree>
    <p:extLst>
      <p:ext uri="{BB962C8B-B14F-4D97-AF65-F5344CB8AC3E}">
        <p14:creationId xmlns:p14="http://schemas.microsoft.com/office/powerpoint/2010/main" val="322127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927C38-646D-47EA-B128-F7E807189563}" type="datetimeFigureOut">
              <a:rPr lang="en-US" smtClean="0"/>
              <a:t>9/28/2016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754A3D-B7E1-4E14-85AA-D0E09FC7ADAB}" type="slidenum">
              <a:rPr lang="en-US" smtClean="0"/>
              <a:t>‹#›</a:t>
            </a:fld>
            <a:endParaRPr lang="en-US"/>
          </a:p>
        </p:txBody>
      </p:sp>
    </p:spTree>
    <p:extLst>
      <p:ext uri="{BB962C8B-B14F-4D97-AF65-F5344CB8AC3E}">
        <p14:creationId xmlns:p14="http://schemas.microsoft.com/office/powerpoint/2010/main" val="164286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927C38-646D-47EA-B128-F7E807189563}"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4A3D-B7E1-4E14-85AA-D0E09FC7ADAB}" type="slidenum">
              <a:rPr lang="en-US" smtClean="0"/>
              <a:t>‹#›</a:t>
            </a:fld>
            <a:endParaRPr lang="en-US"/>
          </a:p>
        </p:txBody>
      </p:sp>
    </p:spTree>
    <p:extLst>
      <p:ext uri="{BB962C8B-B14F-4D97-AF65-F5344CB8AC3E}">
        <p14:creationId xmlns:p14="http://schemas.microsoft.com/office/powerpoint/2010/main" val="198539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5927C38-646D-47EA-B128-F7E807189563}" type="datetimeFigureOut">
              <a:rPr lang="en-US" smtClean="0"/>
              <a:t>9/28/2016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754A3D-B7E1-4E14-85AA-D0E09FC7ADA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321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Peer Reviews</a:t>
            </a:r>
          </a:p>
        </p:txBody>
      </p:sp>
      <p:sp>
        <p:nvSpPr>
          <p:cNvPr id="3" name="Subtitle 2"/>
          <p:cNvSpPr>
            <a:spLocks noGrp="1"/>
          </p:cNvSpPr>
          <p:nvPr>
            <p:ph type="subTitle" idx="1"/>
          </p:nvPr>
        </p:nvSpPr>
        <p:spPr/>
        <p:txBody>
          <a:bodyPr/>
          <a:lstStyle/>
          <a:p>
            <a:r>
              <a:rPr lang="en-US" dirty="0"/>
              <a:t>Tips for the Reviewer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393" y="582120"/>
            <a:ext cx="3318076" cy="3318076"/>
          </a:xfrm>
          <a:prstGeom prst="rect">
            <a:avLst/>
          </a:prstGeom>
          <a:ln>
            <a:solidFill>
              <a:schemeClr val="tx2">
                <a:lumMod val="40000"/>
                <a:lumOff val="60000"/>
              </a:schemeClr>
            </a:solidFill>
          </a:ln>
        </p:spPr>
      </p:pic>
    </p:spTree>
    <p:extLst>
      <p:ext uri="{BB962C8B-B14F-4D97-AF65-F5344CB8AC3E}">
        <p14:creationId xmlns:p14="http://schemas.microsoft.com/office/powerpoint/2010/main" val="332612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Tips for the Reviewer</a:t>
            </a:r>
          </a:p>
        </p:txBody>
      </p:sp>
      <p:sp>
        <p:nvSpPr>
          <p:cNvPr id="3" name="Content Placeholder 2"/>
          <p:cNvSpPr>
            <a:spLocks noGrp="1"/>
          </p:cNvSpPr>
          <p:nvPr>
            <p:ph idx="1"/>
          </p:nvPr>
        </p:nvSpPr>
        <p:spPr>
          <a:xfrm>
            <a:off x="4800600" y="731519"/>
            <a:ext cx="6492240" cy="5687941"/>
          </a:xfrm>
        </p:spPr>
        <p:txBody>
          <a:bodyPr>
            <a:normAutofit fontScale="92500" lnSpcReduction="20000"/>
          </a:bodyPr>
          <a:lstStyle/>
          <a:p>
            <a:r>
              <a:rPr lang="en-US" sz="2200" dirty="0"/>
              <a:t>How much time is involved in peer review?  </a:t>
            </a:r>
          </a:p>
          <a:p>
            <a:r>
              <a:rPr lang="en-US" sz="2200" dirty="0"/>
              <a:t>That depends on your time constraints.  The author would like you to spend enough time on his/her work to offer thoughtful, detailed notes and explanations, and doing this takes time.</a:t>
            </a:r>
          </a:p>
          <a:p>
            <a:r>
              <a:rPr lang="en-US" sz="2200" dirty="0"/>
              <a:t>It also depends on your experience.  How comfortable are you analyzing an essay?  How comfortable are you in describing how to improve the major elements of an essay?</a:t>
            </a:r>
          </a:p>
          <a:p>
            <a:pPr algn="ctr"/>
            <a:r>
              <a:rPr lang="en-US" sz="2600" b="1" dirty="0">
                <a:solidFill>
                  <a:srgbClr val="7030A0"/>
                </a:solidFill>
              </a:rPr>
              <a:t>Content</a:t>
            </a:r>
          </a:p>
          <a:p>
            <a:pPr algn="ctr"/>
            <a:r>
              <a:rPr lang="en-US" sz="2600" b="1" dirty="0">
                <a:solidFill>
                  <a:srgbClr val="00B0F0"/>
                </a:solidFill>
              </a:rPr>
              <a:t>Format</a:t>
            </a:r>
          </a:p>
          <a:p>
            <a:pPr algn="ctr"/>
            <a:r>
              <a:rPr lang="en-US" sz="2600" b="1" dirty="0">
                <a:solidFill>
                  <a:srgbClr val="00B050"/>
                </a:solidFill>
              </a:rPr>
              <a:t>Focus/Purpose</a:t>
            </a:r>
          </a:p>
          <a:p>
            <a:pPr algn="ctr"/>
            <a:r>
              <a:rPr lang="en-US" sz="2600" b="1" dirty="0">
                <a:solidFill>
                  <a:srgbClr val="FF0000"/>
                </a:solidFill>
              </a:rPr>
              <a:t>Audience Awareness</a:t>
            </a:r>
          </a:p>
          <a:p>
            <a:r>
              <a:rPr lang="en-US" sz="2200" dirty="0"/>
              <a:t>You may only need an hour.  You may need a day to compose your thoughts.  </a:t>
            </a:r>
          </a:p>
          <a:p>
            <a:r>
              <a:rPr lang="en-US" sz="2200" dirty="0"/>
              <a:t>As with all skills, reviewing essays takes practice, and the more essays you review for others, the faster and better you’ll become at reviewing your own.  Take the time to develop this skill.</a:t>
            </a:r>
          </a:p>
          <a:p>
            <a:endParaRPr lang="en-US" dirty="0"/>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q"/>
            </a:pPr>
            <a:r>
              <a:rPr lang="en-US" dirty="0"/>
              <a:t>Plan your time wisely.</a:t>
            </a:r>
          </a:p>
          <a:p>
            <a:pPr marL="285750" indent="-285750">
              <a:buFont typeface="Wingdings" panose="05000000000000000000" pitchFamily="2" charset="2"/>
              <a:buChar char="q"/>
            </a:pPr>
            <a:r>
              <a:rPr lang="en-US" dirty="0"/>
              <a:t>Do not rewrite the essay.</a:t>
            </a:r>
          </a:p>
          <a:p>
            <a:pPr marL="285750" indent="-285750">
              <a:buFont typeface="Wingdings" panose="05000000000000000000" pitchFamily="2" charset="2"/>
              <a:buChar char="q"/>
            </a:pPr>
            <a:r>
              <a:rPr lang="en-US" dirty="0"/>
              <a:t>Offer a positive critique.</a:t>
            </a:r>
          </a:p>
          <a:p>
            <a:pPr marL="285750" indent="-285750">
              <a:buFont typeface="Wingdings" panose="05000000000000000000" pitchFamily="2" charset="2"/>
              <a:buChar char="q"/>
            </a:pPr>
            <a:r>
              <a:rPr lang="en-US" dirty="0"/>
              <a:t>Address the author’s concerns.</a:t>
            </a:r>
          </a:p>
          <a:p>
            <a:pPr marL="285750" indent="-285750">
              <a:buFont typeface="Wingdings" panose="05000000000000000000" pitchFamily="2" charset="2"/>
              <a:buChar char="q"/>
            </a:pPr>
            <a:r>
              <a:rPr lang="en-US" dirty="0"/>
              <a:t>Remember that this is not your paper and you do not make the decisions on what to change.</a:t>
            </a:r>
          </a:p>
        </p:txBody>
      </p:sp>
      <p:sp>
        <p:nvSpPr>
          <p:cNvPr id="5" name="Subtitle 2"/>
          <p:cNvSpPr txBox="1">
            <a:spLocks/>
          </p:cNvSpPr>
          <p:nvPr/>
        </p:nvSpPr>
        <p:spPr>
          <a:xfrm>
            <a:off x="4800600" y="303498"/>
            <a:ext cx="6492240" cy="428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2"/>
                </a:solidFill>
                <a:latin typeface="+mj-lt"/>
              </a:rPr>
              <a:t>PLAN YOUR TIME WISELY</a:t>
            </a:r>
          </a:p>
        </p:txBody>
      </p:sp>
      <p:pic>
        <p:nvPicPr>
          <p:cNvPr id="7" name="Picture 6"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2895291"/>
            <a:ext cx="297802" cy="244151"/>
          </a:xfrm>
          <a:prstGeom prst="rect">
            <a:avLst/>
          </a:prstGeom>
        </p:spPr>
      </p:pic>
    </p:spTree>
    <p:extLst>
      <p:ext uri="{BB962C8B-B14F-4D97-AF65-F5344CB8AC3E}">
        <p14:creationId xmlns:p14="http://schemas.microsoft.com/office/powerpoint/2010/main" val="67841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Tips for the Reviewer</a:t>
            </a:r>
          </a:p>
        </p:txBody>
      </p:sp>
      <p:sp>
        <p:nvSpPr>
          <p:cNvPr id="3" name="Content Placeholder 2"/>
          <p:cNvSpPr>
            <a:spLocks noGrp="1"/>
          </p:cNvSpPr>
          <p:nvPr>
            <p:ph idx="1"/>
          </p:nvPr>
        </p:nvSpPr>
        <p:spPr>
          <a:xfrm>
            <a:off x="4800600" y="731519"/>
            <a:ext cx="6492240" cy="3653869"/>
          </a:xfrm>
        </p:spPr>
        <p:txBody>
          <a:bodyPr>
            <a:normAutofit/>
          </a:bodyPr>
          <a:lstStyle/>
          <a:p>
            <a:r>
              <a:rPr lang="en-US" dirty="0"/>
              <a:t>This is not your text.  Someone else worked very hard on crafting each sentence to get to this stage in the revision process, and a reviewer must be considerate of the time and effort already put forth.</a:t>
            </a:r>
          </a:p>
          <a:p>
            <a:r>
              <a:rPr lang="en-US" dirty="0"/>
              <a:t>When given an essay to review, your task is to offer comments and suggestions for improvement—not including exact rewording.  You may point out where some content should be reworded because the language is unclear or the diction is imprecise or too general, but as this is someone else’s essay, it is up to the author to choose those better words.</a:t>
            </a:r>
            <a:endParaRPr lang="en-US" sz="1800" dirty="0"/>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q"/>
            </a:pPr>
            <a:r>
              <a:rPr lang="en-US" dirty="0"/>
              <a:t>Plan your time wisely.</a:t>
            </a:r>
          </a:p>
          <a:p>
            <a:pPr marL="285750" indent="-285750">
              <a:buFont typeface="Wingdings" panose="05000000000000000000" pitchFamily="2" charset="2"/>
              <a:buChar char="q"/>
            </a:pPr>
            <a:r>
              <a:rPr lang="en-US" dirty="0"/>
              <a:t>Do not rewrite the essay.</a:t>
            </a:r>
          </a:p>
          <a:p>
            <a:pPr marL="285750" indent="-285750">
              <a:buFont typeface="Wingdings" panose="05000000000000000000" pitchFamily="2" charset="2"/>
              <a:buChar char="q"/>
            </a:pPr>
            <a:r>
              <a:rPr lang="en-US" dirty="0"/>
              <a:t>Offer a positive critique.</a:t>
            </a:r>
          </a:p>
          <a:p>
            <a:pPr marL="285750" indent="-285750">
              <a:buFont typeface="Wingdings" panose="05000000000000000000" pitchFamily="2" charset="2"/>
              <a:buChar char="q"/>
            </a:pPr>
            <a:r>
              <a:rPr lang="en-US" dirty="0"/>
              <a:t>Address the author’s concerns.</a:t>
            </a:r>
          </a:p>
          <a:p>
            <a:pPr marL="285750" indent="-285750">
              <a:buFont typeface="Wingdings" panose="05000000000000000000" pitchFamily="2" charset="2"/>
              <a:buChar char="q"/>
            </a:pPr>
            <a:r>
              <a:rPr lang="en-US" dirty="0"/>
              <a:t>Remember that this is not your paper and you do not make the decisions on what to change.</a:t>
            </a:r>
          </a:p>
        </p:txBody>
      </p:sp>
      <p:sp>
        <p:nvSpPr>
          <p:cNvPr id="5" name="Subtitle 2"/>
          <p:cNvSpPr txBox="1">
            <a:spLocks/>
          </p:cNvSpPr>
          <p:nvPr/>
        </p:nvSpPr>
        <p:spPr>
          <a:xfrm>
            <a:off x="4800600" y="303498"/>
            <a:ext cx="6492240" cy="428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2"/>
                </a:solidFill>
                <a:latin typeface="+mj-lt"/>
              </a:rPr>
              <a:t>DO NOT REWRITE THE ESSAY</a:t>
            </a:r>
          </a:p>
        </p:txBody>
      </p:sp>
      <p:pic>
        <p:nvPicPr>
          <p:cNvPr id="7" name="Picture 6"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2895291"/>
            <a:ext cx="297802" cy="244151"/>
          </a:xfrm>
          <a:prstGeom prst="rect">
            <a:avLst/>
          </a:prstGeom>
        </p:spPr>
      </p:pic>
      <p:sp>
        <p:nvSpPr>
          <p:cNvPr id="6" name="TextBox 5"/>
          <p:cNvSpPr txBox="1"/>
          <p:nvPr/>
        </p:nvSpPr>
        <p:spPr>
          <a:xfrm>
            <a:off x="4800600" y="4385388"/>
            <a:ext cx="4324739" cy="1938992"/>
          </a:xfrm>
          <a:prstGeom prst="rect">
            <a:avLst/>
          </a:prstGeom>
          <a:noFill/>
        </p:spPr>
        <p:txBody>
          <a:bodyPr wrap="square" rtlCol="0">
            <a:spAutoFit/>
          </a:bodyPr>
          <a:lstStyle/>
          <a:p>
            <a:pPr>
              <a:buFont typeface="Wingdings" panose="05000000000000000000" pitchFamily="2" charset="2"/>
              <a:buChar char="§"/>
            </a:pPr>
            <a:r>
              <a:rPr lang="en-US" dirty="0">
                <a:solidFill>
                  <a:schemeClr val="tx1">
                    <a:lumMod val="75000"/>
                    <a:lumOff val="25000"/>
                  </a:schemeClr>
                </a:solidFill>
              </a:rPr>
              <a:t>  </a:t>
            </a:r>
            <a:r>
              <a:rPr lang="en-US" sz="2000" dirty="0">
                <a:solidFill>
                  <a:schemeClr val="tx1">
                    <a:lumMod val="75000"/>
                    <a:lumOff val="25000"/>
                  </a:schemeClr>
                </a:solidFill>
              </a:rPr>
              <a:t>Do not reword text for the author.</a:t>
            </a:r>
          </a:p>
          <a:p>
            <a:pPr>
              <a:buFont typeface="Wingdings" panose="05000000000000000000" pitchFamily="2" charset="2"/>
              <a:buChar char="§"/>
            </a:pPr>
            <a:r>
              <a:rPr lang="en-US" sz="2000" dirty="0">
                <a:solidFill>
                  <a:schemeClr val="tx1">
                    <a:lumMod val="75000"/>
                    <a:lumOff val="25000"/>
                  </a:schemeClr>
                </a:solidFill>
              </a:rPr>
              <a:t>  Do not delete content in digital files.</a:t>
            </a:r>
          </a:p>
          <a:p>
            <a:pPr>
              <a:buFont typeface="Wingdings" panose="05000000000000000000" pitchFamily="2" charset="2"/>
              <a:buChar char="§"/>
            </a:pPr>
            <a:r>
              <a:rPr lang="en-US" sz="2000" dirty="0">
                <a:solidFill>
                  <a:schemeClr val="tx1">
                    <a:lumMod val="75000"/>
                    <a:lumOff val="25000"/>
                  </a:schemeClr>
                </a:solidFill>
              </a:rPr>
              <a:t>  Do not scribble through printed work.</a:t>
            </a:r>
          </a:p>
          <a:p>
            <a:pPr>
              <a:buFont typeface="Wingdings" panose="05000000000000000000" pitchFamily="2" charset="2"/>
              <a:buChar char="§"/>
            </a:pPr>
            <a:endParaRPr lang="en-US" sz="2000" dirty="0"/>
          </a:p>
          <a:p>
            <a:pPr algn="ctr"/>
            <a:r>
              <a:rPr lang="en-US" sz="2000" dirty="0"/>
              <a:t>What would happen if this were the author’s only copy?</a:t>
            </a:r>
          </a:p>
        </p:txBody>
      </p:sp>
      <p:pic>
        <p:nvPicPr>
          <p:cNvPr id="8" name="Picture 7" descr="File:Un Cœur simple (manuscrito).jpg - Wikimedia Commons"/>
          <p:cNvPicPr>
            <a:picLocks noChangeAspect="1"/>
          </p:cNvPicPr>
          <p:nvPr/>
        </p:nvPicPr>
        <p:blipFill rotWithShape="1">
          <a:blip r:embed="rId3">
            <a:grayscl/>
            <a:extLst>
              <a:ext uri="{28A0092B-C50C-407E-A947-70E740481C1C}">
                <a14:useLocalDpi xmlns:a14="http://schemas.microsoft.com/office/drawing/2010/main" val="0"/>
              </a:ext>
            </a:extLst>
          </a:blip>
          <a:srcRect l="7095" t="1768" r="3618" b="35310"/>
          <a:stretch/>
        </p:blipFill>
        <p:spPr>
          <a:xfrm>
            <a:off x="9289127" y="3778897"/>
            <a:ext cx="2902873" cy="3079103"/>
          </a:xfrm>
          <a:prstGeom prst="rect">
            <a:avLst/>
          </a:prstGeom>
        </p:spPr>
      </p:pic>
      <p:pic>
        <p:nvPicPr>
          <p:cNvPr id="9" name="Picture 8"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3262295"/>
            <a:ext cx="297802" cy="244151"/>
          </a:xfrm>
          <a:prstGeom prst="rect">
            <a:avLst/>
          </a:prstGeom>
        </p:spPr>
      </p:pic>
    </p:spTree>
    <p:extLst>
      <p:ext uri="{BB962C8B-B14F-4D97-AF65-F5344CB8AC3E}">
        <p14:creationId xmlns:p14="http://schemas.microsoft.com/office/powerpoint/2010/main" val="51860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Tips for the Reviewer</a:t>
            </a:r>
          </a:p>
        </p:txBody>
      </p:sp>
      <p:sp>
        <p:nvSpPr>
          <p:cNvPr id="3" name="Content Placeholder 2"/>
          <p:cNvSpPr>
            <a:spLocks noGrp="1"/>
          </p:cNvSpPr>
          <p:nvPr>
            <p:ph idx="1"/>
          </p:nvPr>
        </p:nvSpPr>
        <p:spPr>
          <a:xfrm>
            <a:off x="4800600" y="731519"/>
            <a:ext cx="6492240" cy="4885510"/>
          </a:xfrm>
        </p:spPr>
        <p:txBody>
          <a:bodyPr>
            <a:normAutofit/>
          </a:bodyPr>
          <a:lstStyle/>
          <a:p>
            <a:r>
              <a:rPr lang="en-US" dirty="0"/>
              <a:t>When making comments, focus on two major things:</a:t>
            </a:r>
          </a:p>
          <a:p>
            <a:pPr algn="ctr"/>
            <a:r>
              <a:rPr lang="en-US" sz="2600" b="1" dirty="0">
                <a:solidFill>
                  <a:srgbClr val="7030A0"/>
                </a:solidFill>
              </a:rPr>
              <a:t>content is development and improvement</a:t>
            </a:r>
          </a:p>
          <a:p>
            <a:pPr algn="ctr"/>
            <a:r>
              <a:rPr lang="en-US" sz="2600" b="1" dirty="0">
                <a:solidFill>
                  <a:srgbClr val="00B0F0"/>
                </a:solidFill>
              </a:rPr>
              <a:t>measures against the directions and/or rubric</a:t>
            </a:r>
          </a:p>
          <a:p>
            <a:r>
              <a:rPr lang="en-US" dirty="0"/>
              <a:t>For content, examine information provided, but also analyze the way in which it is shared (format), the reason it is shared (focus/purpose), and the group in need of this information (audience).  A peer review is not about grammar and spell check, so leave that to the author.</a:t>
            </a:r>
          </a:p>
          <a:p>
            <a:r>
              <a:rPr lang="en-US" dirty="0"/>
              <a:t>You want to help your classmate achieve two goals for this academic assignment:</a:t>
            </a:r>
          </a:p>
          <a:p>
            <a:pPr algn="ctr"/>
            <a:r>
              <a:rPr lang="en-US" sz="2600" b="1" dirty="0">
                <a:solidFill>
                  <a:srgbClr val="7030A0"/>
                </a:solidFill>
              </a:rPr>
              <a:t>improve his/her writing</a:t>
            </a:r>
          </a:p>
          <a:p>
            <a:pPr algn="ctr"/>
            <a:r>
              <a:rPr lang="en-US" sz="2600" b="1" dirty="0">
                <a:solidFill>
                  <a:srgbClr val="00B0F0"/>
                </a:solidFill>
              </a:rPr>
              <a:t>improve his/her grade</a:t>
            </a:r>
          </a:p>
          <a:p>
            <a:endParaRPr lang="en-US" sz="1800" dirty="0"/>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q"/>
            </a:pPr>
            <a:r>
              <a:rPr lang="en-US" dirty="0"/>
              <a:t>Plan your time wisely.</a:t>
            </a:r>
          </a:p>
          <a:p>
            <a:pPr marL="285750" indent="-285750">
              <a:buFont typeface="Wingdings" panose="05000000000000000000" pitchFamily="2" charset="2"/>
              <a:buChar char="q"/>
            </a:pPr>
            <a:r>
              <a:rPr lang="en-US" dirty="0"/>
              <a:t>Do not rewrite the essay.</a:t>
            </a:r>
          </a:p>
          <a:p>
            <a:pPr marL="285750" indent="-285750">
              <a:buFont typeface="Wingdings" panose="05000000000000000000" pitchFamily="2" charset="2"/>
              <a:buChar char="q"/>
            </a:pPr>
            <a:r>
              <a:rPr lang="en-US" dirty="0"/>
              <a:t>Offer a positive critique.</a:t>
            </a:r>
          </a:p>
          <a:p>
            <a:pPr marL="285750" indent="-285750">
              <a:buFont typeface="Wingdings" panose="05000000000000000000" pitchFamily="2" charset="2"/>
              <a:buChar char="q"/>
            </a:pPr>
            <a:r>
              <a:rPr lang="en-US" dirty="0"/>
              <a:t>Address the author’s concerns.</a:t>
            </a:r>
          </a:p>
          <a:p>
            <a:pPr marL="285750" indent="-285750">
              <a:buFont typeface="Wingdings" panose="05000000000000000000" pitchFamily="2" charset="2"/>
              <a:buChar char="q"/>
            </a:pPr>
            <a:r>
              <a:rPr lang="en-US" dirty="0"/>
              <a:t>Remember that this is not your paper and you do not make the decisions on what to change.</a:t>
            </a:r>
          </a:p>
        </p:txBody>
      </p:sp>
      <p:sp>
        <p:nvSpPr>
          <p:cNvPr id="5" name="Subtitle 2"/>
          <p:cNvSpPr txBox="1">
            <a:spLocks/>
          </p:cNvSpPr>
          <p:nvPr/>
        </p:nvSpPr>
        <p:spPr>
          <a:xfrm>
            <a:off x="4800600" y="303498"/>
            <a:ext cx="6492240" cy="428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2"/>
                </a:solidFill>
                <a:latin typeface="+mj-lt"/>
              </a:rPr>
              <a:t>OFFER A POSITIVE CRITIQUE</a:t>
            </a:r>
          </a:p>
        </p:txBody>
      </p:sp>
      <p:pic>
        <p:nvPicPr>
          <p:cNvPr id="7" name="Picture 6"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2895291"/>
            <a:ext cx="297802" cy="244151"/>
          </a:xfrm>
          <a:prstGeom prst="rect">
            <a:avLst/>
          </a:prstGeom>
        </p:spPr>
      </p:pic>
      <p:pic>
        <p:nvPicPr>
          <p:cNvPr id="9" name="Picture 8"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3262295"/>
            <a:ext cx="297802" cy="244151"/>
          </a:xfrm>
          <a:prstGeom prst="rect">
            <a:avLst/>
          </a:prstGeom>
        </p:spPr>
      </p:pic>
    </p:spTree>
    <p:extLst>
      <p:ext uri="{BB962C8B-B14F-4D97-AF65-F5344CB8AC3E}">
        <p14:creationId xmlns:p14="http://schemas.microsoft.com/office/powerpoint/2010/main" val="374209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Tips for the Reviewer</a:t>
            </a:r>
          </a:p>
        </p:txBody>
      </p:sp>
      <p:sp>
        <p:nvSpPr>
          <p:cNvPr id="3" name="Content Placeholder 2"/>
          <p:cNvSpPr>
            <a:spLocks noGrp="1"/>
          </p:cNvSpPr>
          <p:nvPr>
            <p:ph idx="1"/>
          </p:nvPr>
        </p:nvSpPr>
        <p:spPr>
          <a:xfrm>
            <a:off x="4800600" y="731519"/>
            <a:ext cx="6492240" cy="1283893"/>
          </a:xfrm>
        </p:spPr>
        <p:txBody>
          <a:bodyPr>
            <a:normAutofit/>
          </a:bodyPr>
          <a:lstStyle/>
          <a:p>
            <a:pPr marL="0" indent="0">
              <a:buNone/>
            </a:pPr>
            <a:r>
              <a:rPr lang="en-US" dirty="0"/>
              <a:t>When offering your constructive critique, remember to do so in a positive manner.  You are offering help, so do so in a way that feels like help, too.  The author is trusting you to read his/her hard work in order to make it better.</a:t>
            </a:r>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q"/>
            </a:pPr>
            <a:r>
              <a:rPr lang="en-US" dirty="0"/>
              <a:t>Plan your time wisely.</a:t>
            </a:r>
          </a:p>
          <a:p>
            <a:pPr marL="285750" indent="-285750">
              <a:buFont typeface="Wingdings" panose="05000000000000000000" pitchFamily="2" charset="2"/>
              <a:buChar char="q"/>
            </a:pPr>
            <a:r>
              <a:rPr lang="en-US" dirty="0"/>
              <a:t>Do not rewrite the essay.</a:t>
            </a:r>
          </a:p>
          <a:p>
            <a:pPr marL="285750" indent="-285750">
              <a:buFont typeface="Wingdings" panose="05000000000000000000" pitchFamily="2" charset="2"/>
              <a:buChar char="q"/>
            </a:pPr>
            <a:r>
              <a:rPr lang="en-US" dirty="0"/>
              <a:t>Offer a positive critique.</a:t>
            </a:r>
          </a:p>
          <a:p>
            <a:pPr marL="285750" indent="-285750">
              <a:buFont typeface="Wingdings" panose="05000000000000000000" pitchFamily="2" charset="2"/>
              <a:buChar char="q"/>
            </a:pPr>
            <a:r>
              <a:rPr lang="en-US" dirty="0"/>
              <a:t>Address the author’s concerns.</a:t>
            </a:r>
          </a:p>
          <a:p>
            <a:pPr marL="285750" indent="-285750">
              <a:buFont typeface="Wingdings" panose="05000000000000000000" pitchFamily="2" charset="2"/>
              <a:buChar char="q"/>
            </a:pPr>
            <a:r>
              <a:rPr lang="en-US" dirty="0"/>
              <a:t>Remember that this is not your paper and you do not make the decisions on what to change.</a:t>
            </a:r>
          </a:p>
        </p:txBody>
      </p:sp>
      <p:sp>
        <p:nvSpPr>
          <p:cNvPr id="5" name="Subtitle 2"/>
          <p:cNvSpPr txBox="1">
            <a:spLocks/>
          </p:cNvSpPr>
          <p:nvPr/>
        </p:nvSpPr>
        <p:spPr>
          <a:xfrm>
            <a:off x="4800600" y="303498"/>
            <a:ext cx="6492240" cy="428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2"/>
                </a:solidFill>
                <a:latin typeface="+mj-lt"/>
              </a:rPr>
              <a:t>OFFER A POSITIVE CRITIQUE</a:t>
            </a:r>
          </a:p>
        </p:txBody>
      </p:sp>
      <p:pic>
        <p:nvPicPr>
          <p:cNvPr id="7" name="Picture 6"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2895291"/>
            <a:ext cx="297802" cy="244151"/>
          </a:xfrm>
          <a:prstGeom prst="rect">
            <a:avLst/>
          </a:prstGeom>
        </p:spPr>
      </p:pic>
      <p:pic>
        <p:nvPicPr>
          <p:cNvPr id="9" name="Picture 8"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3262295"/>
            <a:ext cx="297802" cy="244151"/>
          </a:xfrm>
          <a:prstGeom prst="rect">
            <a:avLst/>
          </a:prstGeom>
        </p:spPr>
      </p:pic>
      <p:sp>
        <p:nvSpPr>
          <p:cNvPr id="6" name="Rectangle 5"/>
          <p:cNvSpPr/>
          <p:nvPr/>
        </p:nvSpPr>
        <p:spPr>
          <a:xfrm>
            <a:off x="4708849" y="2876538"/>
            <a:ext cx="2830286" cy="1938992"/>
          </a:xfrm>
          <a:prstGeom prst="rect">
            <a:avLst/>
          </a:prstGeom>
        </p:spPr>
        <p:txBody>
          <a:bodyPr wrap="square">
            <a:spAutoFit/>
          </a:bodyPr>
          <a:lstStyle/>
          <a:p>
            <a:r>
              <a:rPr lang="en-US" sz="2000" dirty="0">
                <a:solidFill>
                  <a:schemeClr val="tx1">
                    <a:lumMod val="65000"/>
                    <a:lumOff val="35000"/>
                  </a:schemeClr>
                </a:solidFill>
              </a:rPr>
              <a:t>Sometimes students like to use this framework for creating useful, but positive, critiques of their classmates’ work.  Feel free to try it!</a:t>
            </a:r>
          </a:p>
        </p:txBody>
      </p:sp>
      <p:sp>
        <p:nvSpPr>
          <p:cNvPr id="10" name="Rectangle 9"/>
          <p:cNvSpPr/>
          <p:nvPr/>
        </p:nvSpPr>
        <p:spPr>
          <a:xfrm>
            <a:off x="7716420" y="2611885"/>
            <a:ext cx="4460031" cy="3693319"/>
          </a:xfrm>
          <a:prstGeom prst="rect">
            <a:avLst/>
          </a:prstGeom>
          <a:solidFill>
            <a:schemeClr val="bg1">
              <a:lumMod val="95000"/>
            </a:schemeClr>
          </a:solidFill>
        </p:spPr>
        <p:txBody>
          <a:bodyPr wrap="square">
            <a:spAutoFit/>
          </a:bodyPr>
          <a:lstStyle/>
          <a:p>
            <a:r>
              <a:rPr lang="en-US" dirty="0">
                <a:solidFill>
                  <a:schemeClr val="tx1">
                    <a:lumMod val="65000"/>
                    <a:lumOff val="35000"/>
                  </a:schemeClr>
                </a:solidFill>
              </a:rPr>
              <a:t>For the next draft of this essay, here are some suggestions of what the author has done well and should keep:</a:t>
            </a:r>
          </a:p>
          <a:p>
            <a:endParaRPr lang="en-US" dirty="0">
              <a:solidFill>
                <a:schemeClr val="tx1">
                  <a:lumMod val="65000"/>
                  <a:lumOff val="35000"/>
                </a:schemeClr>
              </a:solidFill>
            </a:endParaRPr>
          </a:p>
          <a:p>
            <a:r>
              <a:rPr lang="en-US" dirty="0">
                <a:solidFill>
                  <a:schemeClr val="tx1">
                    <a:lumMod val="65000"/>
                    <a:lumOff val="35000"/>
                  </a:schemeClr>
                </a:solidFill>
              </a:rPr>
              <a:t>Here are some suggestions of what the author should improve upon:</a:t>
            </a:r>
          </a:p>
          <a:p>
            <a:endParaRPr lang="en-US" dirty="0">
              <a:solidFill>
                <a:schemeClr val="tx1">
                  <a:lumMod val="65000"/>
                  <a:lumOff val="35000"/>
                </a:schemeClr>
              </a:solidFill>
            </a:endParaRPr>
          </a:p>
          <a:p>
            <a:r>
              <a:rPr lang="en-US" dirty="0">
                <a:solidFill>
                  <a:schemeClr val="tx1">
                    <a:lumMod val="65000"/>
                    <a:lumOff val="35000"/>
                  </a:schemeClr>
                </a:solidFill>
              </a:rPr>
              <a:t>I have the following specific questions about content, format, purpose, and audience:</a:t>
            </a:r>
          </a:p>
          <a:p>
            <a:endParaRPr lang="en-US" dirty="0">
              <a:solidFill>
                <a:schemeClr val="tx1">
                  <a:lumMod val="65000"/>
                  <a:lumOff val="35000"/>
                </a:schemeClr>
              </a:solidFill>
            </a:endParaRPr>
          </a:p>
          <a:p>
            <a:r>
              <a:rPr lang="en-US" dirty="0">
                <a:solidFill>
                  <a:schemeClr val="tx1">
                    <a:lumMod val="65000"/>
                    <a:lumOff val="35000"/>
                  </a:schemeClr>
                </a:solidFill>
              </a:rPr>
              <a:t>As I looked at the directions after reading this draft, I think the biggest improvement for the next draft could be made by:</a:t>
            </a:r>
          </a:p>
        </p:txBody>
      </p:sp>
      <p:pic>
        <p:nvPicPr>
          <p:cNvPr id="11" name="Picture 10"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3647961"/>
            <a:ext cx="297802" cy="244151"/>
          </a:xfrm>
          <a:prstGeom prst="rect">
            <a:avLst/>
          </a:prstGeom>
        </p:spPr>
      </p:pic>
    </p:spTree>
    <p:extLst>
      <p:ext uri="{BB962C8B-B14F-4D97-AF65-F5344CB8AC3E}">
        <p14:creationId xmlns:p14="http://schemas.microsoft.com/office/powerpoint/2010/main" val="121121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Tips for the Reviewer</a:t>
            </a:r>
          </a:p>
        </p:txBody>
      </p:sp>
      <p:sp>
        <p:nvSpPr>
          <p:cNvPr id="3" name="Content Placeholder 2"/>
          <p:cNvSpPr>
            <a:spLocks noGrp="1"/>
          </p:cNvSpPr>
          <p:nvPr>
            <p:ph idx="1"/>
          </p:nvPr>
        </p:nvSpPr>
        <p:spPr>
          <a:xfrm>
            <a:off x="4800599" y="731519"/>
            <a:ext cx="7226559" cy="3160593"/>
          </a:xfrm>
        </p:spPr>
        <p:txBody>
          <a:bodyPr>
            <a:normAutofit lnSpcReduction="10000"/>
          </a:bodyPr>
          <a:lstStyle/>
          <a:p>
            <a:pPr marL="0" indent="0">
              <a:buNone/>
            </a:pPr>
            <a:r>
              <a:rPr lang="en-US" dirty="0"/>
              <a:t>When offering your positive constructive critique, remember that the information you provide should answer any questions the author gave you.  </a:t>
            </a:r>
          </a:p>
          <a:p>
            <a:pPr marL="0" indent="0">
              <a:buNone/>
            </a:pPr>
            <a:r>
              <a:rPr lang="en-US" dirty="0"/>
              <a:t>Sometimes peer reviews include a list of questions or topics to examine in an essay.  Sometimes they do not.  Most times, the author asks for a review because he/she wants assistance in making specific improvements for the next draft.  </a:t>
            </a:r>
          </a:p>
          <a:p>
            <a:pPr marL="0" indent="0">
              <a:buNone/>
            </a:pPr>
            <a:r>
              <a:rPr lang="en-US" dirty="0"/>
              <a:t>Plan your time wisely to offer a review of the essay as a whole and then to go back and review the essay as it relates to the author’s list of questions or concerns.</a:t>
            </a:r>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q"/>
            </a:pPr>
            <a:r>
              <a:rPr lang="en-US" dirty="0"/>
              <a:t>Plan your time wisely.</a:t>
            </a:r>
          </a:p>
          <a:p>
            <a:pPr marL="285750" indent="-285750">
              <a:buFont typeface="Wingdings" panose="05000000000000000000" pitchFamily="2" charset="2"/>
              <a:buChar char="q"/>
            </a:pPr>
            <a:r>
              <a:rPr lang="en-US" dirty="0"/>
              <a:t>Do not rewrite the essay.</a:t>
            </a:r>
          </a:p>
          <a:p>
            <a:pPr marL="285750" indent="-285750">
              <a:buFont typeface="Wingdings" panose="05000000000000000000" pitchFamily="2" charset="2"/>
              <a:buChar char="q"/>
            </a:pPr>
            <a:r>
              <a:rPr lang="en-US" dirty="0"/>
              <a:t>Offer a positive critique.</a:t>
            </a:r>
          </a:p>
          <a:p>
            <a:pPr marL="285750" indent="-285750">
              <a:buFont typeface="Wingdings" panose="05000000000000000000" pitchFamily="2" charset="2"/>
              <a:buChar char="q"/>
            </a:pPr>
            <a:r>
              <a:rPr lang="en-US" dirty="0"/>
              <a:t>Address the author’s concerns.</a:t>
            </a:r>
          </a:p>
          <a:p>
            <a:pPr marL="285750" indent="-285750">
              <a:buFont typeface="Wingdings" panose="05000000000000000000" pitchFamily="2" charset="2"/>
              <a:buChar char="q"/>
            </a:pPr>
            <a:r>
              <a:rPr lang="en-US" dirty="0"/>
              <a:t>Remember that this is not your paper and you do not make the decisions on what to change.</a:t>
            </a:r>
          </a:p>
        </p:txBody>
      </p:sp>
      <p:sp>
        <p:nvSpPr>
          <p:cNvPr id="5" name="Subtitle 2"/>
          <p:cNvSpPr txBox="1">
            <a:spLocks/>
          </p:cNvSpPr>
          <p:nvPr/>
        </p:nvSpPr>
        <p:spPr>
          <a:xfrm>
            <a:off x="4800600" y="303498"/>
            <a:ext cx="6492240" cy="428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2"/>
                </a:solidFill>
                <a:latin typeface="+mj-lt"/>
              </a:rPr>
              <a:t>ADDRESS THE AUTHOR’S CONCERNS</a:t>
            </a:r>
          </a:p>
        </p:txBody>
      </p:sp>
      <p:pic>
        <p:nvPicPr>
          <p:cNvPr id="7" name="Picture 6"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2895291"/>
            <a:ext cx="297802" cy="244151"/>
          </a:xfrm>
          <a:prstGeom prst="rect">
            <a:avLst/>
          </a:prstGeom>
        </p:spPr>
      </p:pic>
      <p:pic>
        <p:nvPicPr>
          <p:cNvPr id="9" name="Picture 8"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3262295"/>
            <a:ext cx="297802" cy="244151"/>
          </a:xfrm>
          <a:prstGeom prst="rect">
            <a:avLst/>
          </a:prstGeom>
        </p:spPr>
      </p:pic>
      <p:sp>
        <p:nvSpPr>
          <p:cNvPr id="6" name="Rectangle 5"/>
          <p:cNvSpPr/>
          <p:nvPr/>
        </p:nvSpPr>
        <p:spPr>
          <a:xfrm>
            <a:off x="7736633" y="4125439"/>
            <a:ext cx="3373016" cy="400110"/>
          </a:xfrm>
          <a:prstGeom prst="rect">
            <a:avLst/>
          </a:prstGeom>
        </p:spPr>
        <p:txBody>
          <a:bodyPr wrap="square">
            <a:spAutoFit/>
          </a:bodyPr>
          <a:lstStyle/>
          <a:p>
            <a:r>
              <a:rPr lang="en-US" sz="2000" dirty="0">
                <a:solidFill>
                  <a:schemeClr val="tx2"/>
                </a:solidFill>
              </a:rPr>
              <a:t>Examples of Author Concerns</a:t>
            </a:r>
          </a:p>
        </p:txBody>
      </p:sp>
      <p:sp>
        <p:nvSpPr>
          <p:cNvPr id="10" name="Rectangle 9"/>
          <p:cNvSpPr/>
          <p:nvPr/>
        </p:nvSpPr>
        <p:spPr>
          <a:xfrm>
            <a:off x="7731969" y="4536858"/>
            <a:ext cx="4460031" cy="2308324"/>
          </a:xfrm>
          <a:prstGeom prst="rect">
            <a:avLst/>
          </a:prstGeom>
          <a:solidFill>
            <a:schemeClr val="bg1">
              <a:lumMod val="95000"/>
            </a:schemeClr>
          </a:solidFill>
        </p:spPr>
        <p:txBody>
          <a:bodyPr wrap="square">
            <a:spAutoFit/>
          </a:bodyPr>
          <a:lstStyle/>
          <a:p>
            <a:pPr marL="342900" indent="-342900">
              <a:buAutoNum type="arabicPeriod"/>
            </a:pPr>
            <a:r>
              <a:rPr lang="en-US" dirty="0">
                <a:solidFill>
                  <a:schemeClr val="tx1">
                    <a:lumMod val="65000"/>
                    <a:lumOff val="35000"/>
                  </a:schemeClr>
                </a:solidFill>
              </a:rPr>
              <a:t>How well is my thesis supported in each body paragraph?</a:t>
            </a:r>
          </a:p>
          <a:p>
            <a:pPr marL="342900" indent="-342900">
              <a:buAutoNum type="arabicPeriod"/>
            </a:pPr>
            <a:r>
              <a:rPr lang="en-US" dirty="0">
                <a:solidFill>
                  <a:schemeClr val="tx1">
                    <a:lumMod val="65000"/>
                    <a:lumOff val="35000"/>
                  </a:schemeClr>
                </a:solidFill>
              </a:rPr>
              <a:t>Is my content balanced throughout the essay, or are there places where I need to revise for supporting evidence?</a:t>
            </a:r>
          </a:p>
          <a:p>
            <a:pPr marL="342900" indent="-342900">
              <a:buAutoNum type="arabicPeriod"/>
            </a:pPr>
            <a:r>
              <a:rPr lang="en-US" dirty="0">
                <a:solidFill>
                  <a:schemeClr val="tx1">
                    <a:lumMod val="65000"/>
                    <a:lumOff val="35000"/>
                  </a:schemeClr>
                </a:solidFill>
              </a:rPr>
              <a:t>Does this lead-in get your attention?</a:t>
            </a:r>
          </a:p>
          <a:p>
            <a:pPr marL="342900" indent="-342900">
              <a:buAutoNum type="arabicPeriod"/>
            </a:pPr>
            <a:r>
              <a:rPr lang="en-US" dirty="0">
                <a:solidFill>
                  <a:schemeClr val="tx1">
                    <a:lumMod val="65000"/>
                    <a:lumOff val="35000"/>
                  </a:schemeClr>
                </a:solidFill>
              </a:rPr>
              <a:t>Have I explained my research adequately for a general audience?</a:t>
            </a:r>
          </a:p>
        </p:txBody>
      </p:sp>
      <p:pic>
        <p:nvPicPr>
          <p:cNvPr id="11" name="Picture 10"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3647961"/>
            <a:ext cx="297802" cy="244151"/>
          </a:xfrm>
          <a:prstGeom prst="rect">
            <a:avLst/>
          </a:prstGeom>
        </p:spPr>
      </p:pic>
      <p:sp>
        <p:nvSpPr>
          <p:cNvPr id="8" name="Rectangle 7"/>
          <p:cNvSpPr/>
          <p:nvPr/>
        </p:nvSpPr>
        <p:spPr>
          <a:xfrm rot="20863038">
            <a:off x="4295194" y="4441571"/>
            <a:ext cx="3436775" cy="1754326"/>
          </a:xfrm>
          <a:prstGeom prst="rect">
            <a:avLst/>
          </a:prstGeom>
        </p:spPr>
        <p:txBody>
          <a:bodyPr wrap="square">
            <a:spAutoFit/>
          </a:bodyPr>
          <a:lstStyle/>
          <a:p>
            <a:r>
              <a:rPr lang="en-US" dirty="0"/>
              <a:t>FYI:  If the list is too general, ask for clarification.  You want to be a good reviewer who provides solid help.  You can’t do that if you don’t understand what the author needs.</a:t>
            </a:r>
          </a:p>
        </p:txBody>
      </p:sp>
      <p:pic>
        <p:nvPicPr>
          <p:cNvPr id="12" name="Picture 11"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4014965"/>
            <a:ext cx="297802" cy="244151"/>
          </a:xfrm>
          <a:prstGeom prst="rect">
            <a:avLst/>
          </a:prstGeom>
        </p:spPr>
      </p:pic>
    </p:spTree>
    <p:extLst>
      <p:ext uri="{BB962C8B-B14F-4D97-AF65-F5344CB8AC3E}">
        <p14:creationId xmlns:p14="http://schemas.microsoft.com/office/powerpoint/2010/main" val="346115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Tips for the Reviewer</a:t>
            </a:r>
          </a:p>
        </p:txBody>
      </p:sp>
      <p:sp>
        <p:nvSpPr>
          <p:cNvPr id="3" name="Content Placeholder 2"/>
          <p:cNvSpPr>
            <a:spLocks noGrp="1"/>
          </p:cNvSpPr>
          <p:nvPr>
            <p:ph idx="1"/>
          </p:nvPr>
        </p:nvSpPr>
        <p:spPr>
          <a:xfrm>
            <a:off x="4800599" y="731519"/>
            <a:ext cx="7226559" cy="3160593"/>
          </a:xfrm>
        </p:spPr>
        <p:txBody>
          <a:bodyPr>
            <a:normAutofit lnSpcReduction="10000"/>
          </a:bodyPr>
          <a:lstStyle/>
          <a:p>
            <a:pPr marL="0" indent="0">
              <a:buNone/>
            </a:pPr>
            <a:r>
              <a:rPr lang="en-US" dirty="0"/>
              <a:t>Remember that this paper is not yours, and none of the final decisions about it are yours to make.</a:t>
            </a:r>
          </a:p>
          <a:p>
            <a:pPr marL="0" indent="0">
              <a:buNone/>
            </a:pPr>
            <a:r>
              <a:rPr lang="en-US" dirty="0"/>
              <a:t>That can be frustrating, but the person earning the grade for the work on the final draft is someone else.</a:t>
            </a:r>
          </a:p>
          <a:p>
            <a:pPr marL="0" indent="0">
              <a:buNone/>
            </a:pPr>
            <a:r>
              <a:rPr lang="en-US" dirty="0"/>
              <a:t>All of your suggestions may be accepted.  Some of them may be rejected.  And you may be asked for further help or clarification on your comments.  </a:t>
            </a:r>
          </a:p>
          <a:p>
            <a:pPr marL="0" indent="0">
              <a:buNone/>
            </a:pPr>
            <a:r>
              <a:rPr lang="en-US" dirty="0"/>
              <a:t>No matter what the reaction, please continue to be helpful because you’re helping yourself practice the revision process for your own essays, too.</a:t>
            </a:r>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q"/>
            </a:pPr>
            <a:r>
              <a:rPr lang="en-US" dirty="0"/>
              <a:t>Plan your time wisely.</a:t>
            </a:r>
          </a:p>
          <a:p>
            <a:pPr marL="285750" indent="-285750">
              <a:buFont typeface="Wingdings" panose="05000000000000000000" pitchFamily="2" charset="2"/>
              <a:buChar char="q"/>
            </a:pPr>
            <a:r>
              <a:rPr lang="en-US" dirty="0"/>
              <a:t>Do not rewrite the essay.</a:t>
            </a:r>
          </a:p>
          <a:p>
            <a:pPr marL="285750" indent="-285750">
              <a:buFont typeface="Wingdings" panose="05000000000000000000" pitchFamily="2" charset="2"/>
              <a:buChar char="q"/>
            </a:pPr>
            <a:r>
              <a:rPr lang="en-US" dirty="0"/>
              <a:t>Offer a positive critique.</a:t>
            </a:r>
          </a:p>
          <a:p>
            <a:pPr marL="285750" indent="-285750">
              <a:buFont typeface="Wingdings" panose="05000000000000000000" pitchFamily="2" charset="2"/>
              <a:buChar char="q"/>
            </a:pPr>
            <a:r>
              <a:rPr lang="en-US" dirty="0"/>
              <a:t>Address the author’s concerns.</a:t>
            </a:r>
          </a:p>
          <a:p>
            <a:pPr marL="285750" indent="-285750">
              <a:buFont typeface="Wingdings" panose="05000000000000000000" pitchFamily="2" charset="2"/>
              <a:buChar char="q"/>
            </a:pPr>
            <a:r>
              <a:rPr lang="en-US" dirty="0"/>
              <a:t>Remember that this is not your paper and you do not make the decisions on what to change.</a:t>
            </a:r>
          </a:p>
        </p:txBody>
      </p:sp>
      <p:sp>
        <p:nvSpPr>
          <p:cNvPr id="5" name="Subtitle 2"/>
          <p:cNvSpPr txBox="1">
            <a:spLocks/>
          </p:cNvSpPr>
          <p:nvPr/>
        </p:nvSpPr>
        <p:spPr>
          <a:xfrm>
            <a:off x="4800600" y="303498"/>
            <a:ext cx="6492240" cy="428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2"/>
                </a:solidFill>
                <a:latin typeface="+mj-lt"/>
              </a:rPr>
              <a:t>WHO WROTE THIS PAPER?</a:t>
            </a:r>
          </a:p>
        </p:txBody>
      </p:sp>
      <p:pic>
        <p:nvPicPr>
          <p:cNvPr id="7" name="Picture 6"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2895291"/>
            <a:ext cx="297802" cy="244151"/>
          </a:xfrm>
          <a:prstGeom prst="rect">
            <a:avLst/>
          </a:prstGeom>
        </p:spPr>
      </p:pic>
      <p:pic>
        <p:nvPicPr>
          <p:cNvPr id="9" name="Picture 8"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3262295"/>
            <a:ext cx="297802" cy="244151"/>
          </a:xfrm>
          <a:prstGeom prst="rect">
            <a:avLst/>
          </a:prstGeom>
        </p:spPr>
      </p:pic>
      <p:pic>
        <p:nvPicPr>
          <p:cNvPr id="11" name="Picture 10"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3647961"/>
            <a:ext cx="297802" cy="244151"/>
          </a:xfrm>
          <a:prstGeom prst="rect">
            <a:avLst/>
          </a:prstGeom>
        </p:spPr>
      </p:pic>
      <p:pic>
        <p:nvPicPr>
          <p:cNvPr id="12" name="Picture 11"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4014965"/>
            <a:ext cx="297802" cy="244151"/>
          </a:xfrm>
          <a:prstGeom prst="rect">
            <a:avLst/>
          </a:prstGeom>
        </p:spPr>
      </p:pic>
      <p:pic>
        <p:nvPicPr>
          <p:cNvPr id="13" name="Picture 12"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4416745"/>
            <a:ext cx="297802" cy="244151"/>
          </a:xfrm>
          <a:prstGeom prst="rect">
            <a:avLst/>
          </a:prstGeom>
        </p:spPr>
      </p:pic>
    </p:spTree>
    <p:extLst>
      <p:ext uri="{BB962C8B-B14F-4D97-AF65-F5344CB8AC3E}">
        <p14:creationId xmlns:p14="http://schemas.microsoft.com/office/powerpoint/2010/main" val="154457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Review Tips for the Reviewer</a:t>
            </a:r>
          </a:p>
        </p:txBody>
      </p:sp>
      <p:sp>
        <p:nvSpPr>
          <p:cNvPr id="3" name="Content Placeholder 2"/>
          <p:cNvSpPr>
            <a:spLocks noGrp="1"/>
          </p:cNvSpPr>
          <p:nvPr>
            <p:ph idx="1"/>
          </p:nvPr>
        </p:nvSpPr>
        <p:spPr>
          <a:xfrm>
            <a:off x="4800599" y="731519"/>
            <a:ext cx="7226559" cy="3160593"/>
          </a:xfrm>
        </p:spPr>
        <p:txBody>
          <a:bodyPr>
            <a:normAutofit/>
          </a:bodyPr>
          <a:lstStyle/>
          <a:p>
            <a:pPr marL="0" indent="0" algn="ctr">
              <a:buNone/>
            </a:pPr>
            <a:r>
              <a:rPr lang="en-US" i="1" dirty="0"/>
              <a:t>Thank you for taking time out of your busy schedule to work hard to improve someone else’s writing and someone else’s grade.  </a:t>
            </a:r>
          </a:p>
          <a:p>
            <a:pPr marL="0" indent="0" algn="ctr">
              <a:buNone/>
            </a:pPr>
            <a:r>
              <a:rPr lang="en-US" i="1" dirty="0"/>
              <a:t>Thank you for helping your classmates succeed.</a:t>
            </a:r>
          </a:p>
          <a:p>
            <a:pPr marL="0" indent="0" algn="ctr">
              <a:buNone/>
            </a:pPr>
            <a:r>
              <a:rPr lang="en-US" i="1" dirty="0"/>
              <a:t>I hope you also receive positive constructive criticism on your complete rough draft.</a:t>
            </a:r>
          </a:p>
          <a:p>
            <a:pPr marL="0" indent="0" algn="ctr">
              <a:buNone/>
            </a:pPr>
            <a:r>
              <a:rPr lang="en-US" i="1" dirty="0"/>
              <a:t>I wish you success in your writing process for all of your essays this term.</a:t>
            </a:r>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q"/>
            </a:pPr>
            <a:r>
              <a:rPr lang="en-US" dirty="0"/>
              <a:t>Plan your time wisely.</a:t>
            </a:r>
          </a:p>
          <a:p>
            <a:pPr marL="285750" indent="-285750">
              <a:buFont typeface="Wingdings" panose="05000000000000000000" pitchFamily="2" charset="2"/>
              <a:buChar char="q"/>
            </a:pPr>
            <a:r>
              <a:rPr lang="en-US" dirty="0"/>
              <a:t>Do not rewrite the essay.</a:t>
            </a:r>
          </a:p>
          <a:p>
            <a:pPr marL="285750" indent="-285750">
              <a:buFont typeface="Wingdings" panose="05000000000000000000" pitchFamily="2" charset="2"/>
              <a:buChar char="q"/>
            </a:pPr>
            <a:r>
              <a:rPr lang="en-US" dirty="0"/>
              <a:t>Offer a positive critique.</a:t>
            </a:r>
          </a:p>
          <a:p>
            <a:pPr marL="285750" indent="-285750">
              <a:buFont typeface="Wingdings" panose="05000000000000000000" pitchFamily="2" charset="2"/>
              <a:buChar char="q"/>
            </a:pPr>
            <a:r>
              <a:rPr lang="en-US" dirty="0"/>
              <a:t>Address the author’s concerns.</a:t>
            </a:r>
          </a:p>
          <a:p>
            <a:pPr marL="285750" indent="-285750">
              <a:buFont typeface="Wingdings" panose="05000000000000000000" pitchFamily="2" charset="2"/>
              <a:buChar char="q"/>
            </a:pPr>
            <a:r>
              <a:rPr lang="en-US" dirty="0"/>
              <a:t>Remember that this is not your paper and you do not make the decisions on what to change.</a:t>
            </a:r>
          </a:p>
        </p:txBody>
      </p:sp>
      <p:pic>
        <p:nvPicPr>
          <p:cNvPr id="7" name="Picture 6"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2895291"/>
            <a:ext cx="297802" cy="244151"/>
          </a:xfrm>
          <a:prstGeom prst="rect">
            <a:avLst/>
          </a:prstGeom>
        </p:spPr>
      </p:pic>
      <p:pic>
        <p:nvPicPr>
          <p:cNvPr id="9" name="Picture 8"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92" y="3262295"/>
            <a:ext cx="297802" cy="244151"/>
          </a:xfrm>
          <a:prstGeom prst="rect">
            <a:avLst/>
          </a:prstGeom>
        </p:spPr>
      </p:pic>
      <p:pic>
        <p:nvPicPr>
          <p:cNvPr id="11" name="Picture 10"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3647961"/>
            <a:ext cx="297802" cy="244151"/>
          </a:xfrm>
          <a:prstGeom prst="rect">
            <a:avLst/>
          </a:prstGeom>
        </p:spPr>
      </p:pic>
      <p:pic>
        <p:nvPicPr>
          <p:cNvPr id="12" name="Picture 11"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4014965"/>
            <a:ext cx="297802" cy="244151"/>
          </a:xfrm>
          <a:prstGeom prst="rect">
            <a:avLst/>
          </a:prstGeom>
        </p:spPr>
      </p:pic>
      <p:pic>
        <p:nvPicPr>
          <p:cNvPr id="13" name="Picture 12" descr="Category:Green check mark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22" y="4416745"/>
            <a:ext cx="297802" cy="244151"/>
          </a:xfrm>
          <a:prstGeom prst="rect">
            <a:avLst/>
          </a:prstGeom>
        </p:spPr>
      </p:pic>
      <p:pic>
        <p:nvPicPr>
          <p:cNvPr id="6" name="Picture 5" descr="Thank You Daisies by GDJ"/>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672" y="4014965"/>
            <a:ext cx="3258753" cy="2693716"/>
          </a:xfrm>
          <a:prstGeom prst="rect">
            <a:avLst/>
          </a:prstGeom>
        </p:spPr>
      </p:pic>
    </p:spTree>
    <p:extLst>
      <p:ext uri="{BB962C8B-B14F-4D97-AF65-F5344CB8AC3E}">
        <p14:creationId xmlns:p14="http://schemas.microsoft.com/office/powerpoint/2010/main" val="252239004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239</TotalTime>
  <Words>1232</Words>
  <Application>Microsoft Office PowerPoint</Application>
  <PresentationFormat>Widescreen</PresentationFormat>
  <Paragraphs>99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Wingdings</vt:lpstr>
      <vt:lpstr>Retrospect</vt:lpstr>
      <vt:lpstr>Peer Reviews</vt:lpstr>
      <vt:lpstr>Peer Review Tips for the Reviewer</vt:lpstr>
      <vt:lpstr>Peer Review Tips for the Reviewer</vt:lpstr>
      <vt:lpstr>Peer Review Tips for the Reviewer</vt:lpstr>
      <vt:lpstr>Peer Review Tips for the Reviewer</vt:lpstr>
      <vt:lpstr>Peer Review Tips for the Reviewer</vt:lpstr>
      <vt:lpstr>Peer Review Tips for the Reviewer</vt:lpstr>
      <vt:lpstr>Peer Review Tips for the Reviewer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Reviews</dc:title>
  <dc:creator>Westricks</dc:creator>
  <cp:lastModifiedBy>Westricks</cp:lastModifiedBy>
  <cp:revision>13</cp:revision>
  <dcterms:created xsi:type="dcterms:W3CDTF">2016-09-28T14:38:46Z</dcterms:created>
  <dcterms:modified xsi:type="dcterms:W3CDTF">2016-09-28T18:38:00Z</dcterms:modified>
</cp:coreProperties>
</file>